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8381"/>
    <a:srgbClr val="F3223E"/>
    <a:srgbClr val="363636"/>
    <a:srgbClr val="912E2C"/>
    <a:srgbClr val="383838"/>
    <a:srgbClr val="FCB72B"/>
    <a:srgbClr val="922F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91" autoAdjust="0"/>
    <p:restoredTop sz="94660"/>
  </p:normalViewPr>
  <p:slideViewPr>
    <p:cSldViewPr snapToGrid="0" showGuides="1">
      <p:cViewPr varScale="1">
        <p:scale>
          <a:sx n="48" d="100"/>
          <a:sy n="48" d="100"/>
        </p:scale>
        <p:origin x="2538" y="72"/>
      </p:cViewPr>
      <p:guideLst>
        <p:guide orient="horz" pos="312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8E4A-B49A-457B-B00E-D8345F7F17F5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CB16-BA21-4F78-9EBC-CDDB73635D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625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8E4A-B49A-457B-B00E-D8345F7F17F5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CB16-BA21-4F78-9EBC-CDDB73635D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1105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8E4A-B49A-457B-B00E-D8345F7F17F5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CB16-BA21-4F78-9EBC-CDDB73635D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3088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8E4A-B49A-457B-B00E-D8345F7F17F5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CB16-BA21-4F78-9EBC-CDDB73635D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1320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8E4A-B49A-457B-B00E-D8345F7F17F5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CB16-BA21-4F78-9EBC-CDDB73635D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7355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8E4A-B49A-457B-B00E-D8345F7F17F5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CB16-BA21-4F78-9EBC-CDDB73635D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495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8E4A-B49A-457B-B00E-D8345F7F17F5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CB16-BA21-4F78-9EBC-CDDB73635D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009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8E4A-B49A-457B-B00E-D8345F7F17F5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CB16-BA21-4F78-9EBC-CDDB73635D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8898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8E4A-B49A-457B-B00E-D8345F7F17F5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CB16-BA21-4F78-9EBC-CDDB73635D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0862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8E4A-B49A-457B-B00E-D8345F7F17F5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CB16-BA21-4F78-9EBC-CDDB73635D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7227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8E4A-B49A-457B-B00E-D8345F7F17F5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CB16-BA21-4F78-9EBC-CDDB73635D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2283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18E4A-B49A-457B-B00E-D8345F7F17F5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9CB16-BA21-4F78-9EBC-CDDB73635D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8084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/>
          </p:nvPr>
        </p:nvGraphicFramePr>
        <p:xfrm>
          <a:off x="224998" y="2664310"/>
          <a:ext cx="6422294" cy="1791211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3211147">
                  <a:extLst>
                    <a:ext uri="{9D8B030D-6E8A-4147-A177-3AD203B41FA5}">
                      <a16:colId xmlns:a16="http://schemas.microsoft.com/office/drawing/2014/main" val="1730811837"/>
                    </a:ext>
                  </a:extLst>
                </a:gridCol>
                <a:gridCol w="3211147">
                  <a:extLst>
                    <a:ext uri="{9D8B030D-6E8A-4147-A177-3AD203B41FA5}">
                      <a16:colId xmlns:a16="http://schemas.microsoft.com/office/drawing/2014/main" val="1698033885"/>
                    </a:ext>
                  </a:extLst>
                </a:gridCol>
              </a:tblGrid>
              <a:tr h="1032119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it-IT" sz="1600" b="1" kern="1200" dirty="0">
                          <a:solidFill>
                            <a:srgbClr val="922F2D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L’AUTOEDUCAZIONE… MUSICALE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b="0" dirty="0">
                          <a:effectLst/>
                        </a:rPr>
                        <a:t> </a:t>
                      </a:r>
                      <a:r>
                        <a:rPr lang="it-IT" sz="11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dall’esperienza sonora alla competenza musicale secondo la lezione di Maria </a:t>
                      </a:r>
                      <a:r>
                        <a:rPr lang="it-IT" sz="11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Montessori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1100" b="0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 insegnanti della scuola primaria e secondaria di primo grado; musicisti e docenti di propedeutica musicale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50" b="0" dirty="0" smtClean="0">
                        <a:effectLst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50" b="0" dirty="0" smtClean="0">
                          <a:effectLst/>
                        </a:rPr>
                        <a:t>Docente:</a:t>
                      </a:r>
                      <a:r>
                        <a:rPr lang="it-IT" sz="700" dirty="0" smtClean="0">
                          <a:effectLst/>
                        </a:rPr>
                        <a:t> </a:t>
                      </a:r>
                      <a:r>
                        <a:rPr lang="it-IT" sz="1200" dirty="0" smtClean="0">
                          <a:effectLst/>
                        </a:rPr>
                        <a:t>Pietro DIAMBRINI </a:t>
                      </a:r>
                      <a:r>
                        <a:rPr lang="it-IT" sz="12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51" marR="663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kern="1200" dirty="0">
                          <a:solidFill>
                            <a:srgbClr val="922F2D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MUSICA IN MOVIMENTO</a:t>
                      </a:r>
                    </a:p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it-IT" sz="11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 ritmica </a:t>
                      </a:r>
                      <a:r>
                        <a:rPr lang="it-IT" sz="1100" b="0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Dalcroze</a:t>
                      </a:r>
                      <a:r>
                        <a:rPr lang="it-IT" sz="11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 la prima infanzia</a:t>
                      </a:r>
                    </a:p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endParaRPr lang="it-IT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it-IT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 </a:t>
                      </a:r>
                      <a:r>
                        <a:rPr lang="it-IT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operatori di nido, insegnanti della scuola dell’infanzia,</a:t>
                      </a:r>
                    </a:p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musicisti e docenti di propedeutica musicale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900" b="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1050" b="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b="0" dirty="0" smtClean="0">
                          <a:effectLst/>
                        </a:rPr>
                        <a:t>Docente</a:t>
                      </a:r>
                      <a:r>
                        <a:rPr lang="it-IT" sz="1050" b="0" dirty="0" smtClean="0">
                          <a:effectLst/>
                        </a:rPr>
                        <a:t>:</a:t>
                      </a:r>
                      <a:r>
                        <a:rPr lang="it-IT" sz="1050" dirty="0" smtClean="0">
                          <a:effectLst/>
                        </a:rPr>
                        <a:t> </a:t>
                      </a:r>
                      <a:r>
                        <a:rPr lang="it-IT" sz="1200" dirty="0" smtClean="0">
                          <a:effectLst/>
                        </a:rPr>
                        <a:t>Eleonora</a:t>
                      </a:r>
                      <a:r>
                        <a:rPr lang="it-IT" sz="1200" baseline="0" dirty="0" smtClean="0">
                          <a:effectLst/>
                        </a:rPr>
                        <a:t> GIOVANARDI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51" marR="66351" marT="0" marB="0"/>
                </a:tc>
                <a:extLst>
                  <a:ext uri="{0D108BD9-81ED-4DB2-BD59-A6C34878D82A}">
                    <a16:rowId xmlns:a16="http://schemas.microsoft.com/office/drawing/2014/main" val="3703135098"/>
                  </a:ext>
                </a:extLst>
              </a:tr>
              <a:tr h="396751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Martedì 20 agosto 2019 ore 8 – 14</a:t>
                      </a:r>
                    </a:p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Mercoledì 21 agosto 2019 ore 8 - 14</a:t>
                      </a:r>
                    </a:p>
                  </a:txBody>
                  <a:tcPr marL="66351" marR="66351" marT="0" marB="0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Martedì 20 agosto 2019 ore 8 – 14</a:t>
                      </a:r>
                    </a:p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Mercoledì 21 agosto 2019 ore 8 - 14</a:t>
                      </a:r>
                    </a:p>
                  </a:txBody>
                  <a:tcPr marL="66351" marR="66351" marT="0" marB="0"/>
                </a:tc>
                <a:extLst>
                  <a:ext uri="{0D108BD9-81ED-4DB2-BD59-A6C34878D82A}">
                    <a16:rowId xmlns:a16="http://schemas.microsoft.com/office/drawing/2014/main" val="4163775621"/>
                  </a:ext>
                </a:extLst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>
            <p:extLst/>
          </p:nvPr>
        </p:nvGraphicFramePr>
        <p:xfrm>
          <a:off x="225052" y="4510551"/>
          <a:ext cx="6422293" cy="2021184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3211815">
                  <a:extLst>
                    <a:ext uri="{9D8B030D-6E8A-4147-A177-3AD203B41FA5}">
                      <a16:colId xmlns:a16="http://schemas.microsoft.com/office/drawing/2014/main" val="4227686972"/>
                    </a:ext>
                  </a:extLst>
                </a:gridCol>
                <a:gridCol w="3210478">
                  <a:extLst>
                    <a:ext uri="{9D8B030D-6E8A-4147-A177-3AD203B41FA5}">
                      <a16:colId xmlns:a16="http://schemas.microsoft.com/office/drawing/2014/main" val="1270722649"/>
                    </a:ext>
                  </a:extLst>
                </a:gridCol>
              </a:tblGrid>
              <a:tr h="14589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922F2D"/>
                          </a:solidFill>
                          <a:effectLst/>
                        </a:rPr>
                        <a:t>ASCOLTO IN MOVIMENTO</a:t>
                      </a:r>
                      <a:endParaRPr lang="it-IT" sz="1100" dirty="0">
                        <a:solidFill>
                          <a:srgbClr val="922F2D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b="0" i="1" dirty="0">
                          <a:effectLst/>
                        </a:rPr>
                        <a:t> la ritmica </a:t>
                      </a:r>
                      <a:r>
                        <a:rPr lang="it-IT" sz="1100" b="0" i="1" dirty="0" err="1">
                          <a:effectLst/>
                        </a:rPr>
                        <a:t>Dalcroze</a:t>
                      </a:r>
                      <a:r>
                        <a:rPr lang="it-IT" sz="1100" b="0" i="1" dirty="0">
                          <a:effectLst/>
                        </a:rPr>
                        <a:t> per l’età scolare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9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b="0" dirty="0" smtClean="0">
                          <a:effectLst/>
                        </a:rPr>
                        <a:t>per </a:t>
                      </a:r>
                      <a:r>
                        <a:rPr lang="it-IT" sz="1000" b="0" dirty="0">
                          <a:effectLst/>
                        </a:rPr>
                        <a:t>insegnanti della scuola primaria e secondaria di primo grado; musicisti e docenti di propedeutica musicale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9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1100" b="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1100" b="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b="0" dirty="0" smtClean="0">
                          <a:effectLst/>
                        </a:rPr>
                        <a:t>Docente</a:t>
                      </a:r>
                      <a:r>
                        <a:rPr lang="it-IT" sz="1100" b="0" dirty="0">
                          <a:effectLst/>
                        </a:rPr>
                        <a:t>:</a:t>
                      </a:r>
                      <a:r>
                        <a:rPr lang="it-IT" sz="1100" dirty="0">
                          <a:effectLst/>
                        </a:rPr>
                        <a:t> </a:t>
                      </a:r>
                      <a:r>
                        <a:rPr lang="it-IT" sz="1200" dirty="0">
                          <a:effectLst/>
                        </a:rPr>
                        <a:t>Maria Luisa D’ALESSANDRO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89" marR="664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922F2D"/>
                          </a:solidFill>
                          <a:effectLst/>
                        </a:rPr>
                        <a:t>SILENZIO, MOVIMENTO, SUONO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b="0" i="1" dirty="0">
                          <a:effectLst/>
                        </a:rPr>
                        <a:t>la formazione di un ambiente sonoro capace di sviluppare un senso ed una intelligenza musicale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b="0" i="1" dirty="0">
                          <a:effectLst/>
                        </a:rPr>
                        <a:t>sulla base delle indicazioni di Maria Montessori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9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b="0" dirty="0" smtClean="0">
                          <a:effectLst/>
                        </a:rPr>
                        <a:t>per </a:t>
                      </a:r>
                      <a:r>
                        <a:rPr lang="it-IT" sz="1000" b="0" dirty="0">
                          <a:effectLst/>
                        </a:rPr>
                        <a:t>operatori di nido, insegnanti della scuola dell’infanzia,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b="0" dirty="0">
                          <a:effectLst/>
                        </a:rPr>
                        <a:t>musicisti e docenti di propedeutica musicale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9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b="0" dirty="0" smtClean="0">
                          <a:effectLst/>
                        </a:rPr>
                        <a:t>Docente:</a:t>
                      </a:r>
                      <a:r>
                        <a:rPr lang="it-IT" sz="800" dirty="0" smtClean="0">
                          <a:effectLst/>
                        </a:rPr>
                        <a:t> </a:t>
                      </a:r>
                      <a:r>
                        <a:rPr lang="it-IT" sz="1200" dirty="0" smtClean="0">
                          <a:effectLst/>
                        </a:rPr>
                        <a:t>Pietro DIAMBRINI 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89" marR="66489" marT="0" marB="0"/>
                </a:tc>
                <a:extLst>
                  <a:ext uri="{0D108BD9-81ED-4DB2-BD59-A6C34878D82A}">
                    <a16:rowId xmlns:a16="http://schemas.microsoft.com/office/drawing/2014/main" val="132886134"/>
                  </a:ext>
                </a:extLst>
              </a:tr>
              <a:tr h="4819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0" dirty="0">
                          <a:effectLst/>
                        </a:rPr>
                        <a:t>Giovedì 22 agosto 2019 ore 8 – 14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b="0" dirty="0">
                          <a:effectLst/>
                        </a:rPr>
                        <a:t>Venerdì 23 agosto ore 8 </a:t>
                      </a:r>
                      <a:r>
                        <a:rPr lang="it-IT" sz="1200" b="0" dirty="0" smtClean="0">
                          <a:effectLst/>
                        </a:rPr>
                        <a:t>– </a:t>
                      </a:r>
                      <a:r>
                        <a:rPr lang="it-IT" sz="1200" b="0" dirty="0">
                          <a:effectLst/>
                        </a:rPr>
                        <a:t>14</a:t>
                      </a:r>
                      <a:endParaRPr lang="it-IT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89" marR="664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Giovedì 22 agosto 2019 ore 8 – 14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Venerdì 23 agosto ore 8 - 14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89" marR="66489" marT="0" marB="0" anchor="ctr"/>
                </a:tc>
                <a:extLst>
                  <a:ext uri="{0D108BD9-81ED-4DB2-BD59-A6C34878D82A}">
                    <a16:rowId xmlns:a16="http://schemas.microsoft.com/office/drawing/2014/main" val="2842414821"/>
                  </a:ext>
                </a:extLst>
              </a:tr>
            </a:tbl>
          </a:graphicData>
        </a:graphic>
      </p:graphicFrame>
      <p:pic>
        <p:nvPicPr>
          <p:cNvPr id="1027" name="Picture 3" descr="http://www.istitutobraga.it/wp-content/uploads/2014/04/logo-braga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09" y="168078"/>
            <a:ext cx="3024000" cy="57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-477602" y="1025927"/>
            <a:ext cx="7675169" cy="1123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000" b="1" i="0" u="none" strike="noStrike" cap="none" normalizeH="0" baseline="0" dirty="0" smtClean="0">
                <a:ln>
                  <a:noFill/>
                </a:ln>
                <a:solidFill>
                  <a:srgbClr val="922F2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Maria Montessori e Emile Jaques-</a:t>
            </a:r>
            <a:r>
              <a:rPr kumimoji="0" lang="it-IT" altLang="it-IT" sz="2000" b="1" i="0" u="none" strike="noStrike" cap="none" normalizeH="0" baseline="0" dirty="0" err="1" smtClean="0">
                <a:ln>
                  <a:noFill/>
                </a:ln>
                <a:solidFill>
                  <a:srgbClr val="922F2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Dalcroze</a:t>
            </a:r>
            <a:r>
              <a:rPr kumimoji="0" lang="it-IT" altLang="it-IT" sz="2000" b="1" i="0" u="none" strike="noStrike" cap="none" normalizeH="0" baseline="0" dirty="0" smtClean="0">
                <a:ln>
                  <a:noFill/>
                </a:ln>
                <a:solidFill>
                  <a:srgbClr val="922F2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000" b="1" i="0" u="none" strike="noStrike" cap="none" normalizeH="0" baseline="0" dirty="0" smtClean="0">
                <a:ln>
                  <a:noFill/>
                </a:ln>
                <a:solidFill>
                  <a:srgbClr val="922F2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un’armonia… possibile!</a:t>
            </a:r>
            <a:endParaRPr kumimoji="0" lang="it-IT" altLang="it-IT" sz="2000" b="0" i="0" u="none" strike="noStrike" cap="none" normalizeH="0" baseline="0" dirty="0" smtClean="0">
              <a:ln>
                <a:noFill/>
              </a:ln>
              <a:solidFill>
                <a:srgbClr val="922F2D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operatori di nido, insegnanti della scuola primaria e dell’infanzia,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docenti di propedeutica musicale,  operatori della formazione</a:t>
            </a:r>
            <a:r>
              <a:rPr kumimoji="0" lang="it-IT" altLang="it-IT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musicale di base</a:t>
            </a:r>
            <a:endParaRPr lang="it-IT" altLang="it-IT" sz="11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9" name="Picture 5" descr="Immagine correla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12" y="1009407"/>
            <a:ext cx="1152000" cy="14096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scene3d>
            <a:camera prst="perspectiveContrastingRightFacing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Risultati immagini per jaques dalcroz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4006" y="1038862"/>
            <a:ext cx="1008000" cy="148452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scene3d>
            <a:camera prst="isometricOffAxis2Lef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tangolo 1"/>
          <p:cNvSpPr/>
          <p:nvPr/>
        </p:nvSpPr>
        <p:spPr>
          <a:xfrm>
            <a:off x="-14186" y="8001444"/>
            <a:ext cx="6884217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MODALITA’ DI ISCRIZIONE</a:t>
            </a:r>
            <a:endParaRPr lang="it-IT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it-IT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L’adesione ad uno o più percorsi formativi dovrà essere comunicata,</a:t>
            </a:r>
            <a:r>
              <a:rPr lang="it-IT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it-IT" sz="14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it-IT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entro </a:t>
            </a:r>
            <a:r>
              <a:rPr lang="it-IT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non oltre il </a:t>
            </a:r>
            <a:r>
              <a:rPr lang="it-IT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28 giugno 2019</a:t>
            </a:r>
            <a:r>
              <a:rPr lang="it-IT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attraverso il modulo online:</a:t>
            </a:r>
          </a:p>
          <a:p>
            <a:pPr algn="ctr">
              <a:spcAft>
                <a:spcPts val="0"/>
              </a:spcAft>
            </a:pPr>
            <a:r>
              <a:rPr lang="it-IT" sz="5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sz="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it-IT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https://drive.google.com/open?id=13h85S40unaZ_lJB0OAoKnH-9mhBqs3VU0OIFSXDleTE</a:t>
            </a:r>
          </a:p>
          <a:p>
            <a:pPr algn="ctr">
              <a:spcAft>
                <a:spcPts val="0"/>
              </a:spcAft>
            </a:pPr>
            <a:r>
              <a:rPr lang="it-IT" sz="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it-IT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L’osservanza delle indicazioni fornite, nel modulo on line, </a:t>
            </a:r>
            <a:endParaRPr lang="it-IT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it-IT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</a:t>
            </a:r>
            <a:r>
              <a:rPr lang="it-IT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regolarizzazione </a:t>
            </a:r>
            <a:r>
              <a:rPr lang="it-IT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dell’iscrizione</a:t>
            </a:r>
          </a:p>
          <a:p>
            <a:pPr algn="ctr">
              <a:spcAft>
                <a:spcPts val="0"/>
              </a:spcAft>
            </a:pPr>
            <a:r>
              <a:rPr lang="it-IT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sarà </a:t>
            </a:r>
            <a:r>
              <a:rPr lang="it-IT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condizione fondamentale per l’accettazione della </a:t>
            </a:r>
            <a:r>
              <a:rPr lang="it-IT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stessa</a:t>
            </a:r>
          </a:p>
          <a:p>
            <a:pPr algn="ctr">
              <a:spcAft>
                <a:spcPts val="0"/>
              </a:spcAft>
            </a:pPr>
            <a:r>
              <a:rPr lang="it-IT" sz="5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it-IT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informazioni: Prof. </a:t>
            </a:r>
            <a:r>
              <a:rPr lang="it-IT" sz="11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Pietro DIAMBRINI</a:t>
            </a:r>
            <a:r>
              <a:rPr lang="it-IT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mail: didattica-musica@istitutobraga.it</a:t>
            </a:r>
            <a:endParaRPr lang="it-IT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1734771" y="2195001"/>
            <a:ext cx="3429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400" b="1" i="1" dirty="0" smtClean="0"/>
              <a:t>Percorsi formativi e calendario</a:t>
            </a:r>
            <a:endParaRPr lang="it-IT" altLang="it-IT" sz="1400" b="1" i="1" dirty="0"/>
          </a:p>
        </p:txBody>
      </p:sp>
      <p:sp>
        <p:nvSpPr>
          <p:cNvPr id="13" name="Rettangolo 12"/>
          <p:cNvSpPr/>
          <p:nvPr/>
        </p:nvSpPr>
        <p:spPr>
          <a:xfrm>
            <a:off x="-26217" y="6498100"/>
            <a:ext cx="700348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QUOTE </a:t>
            </a:r>
            <a:r>
              <a:rPr lang="it-IT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</a:t>
            </a:r>
            <a:r>
              <a:rPr lang="it-IT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PARTECIPAZIONE</a:t>
            </a:r>
            <a:r>
              <a:rPr lang="it-IT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UN </a:t>
            </a:r>
            <a:r>
              <a:rPr lang="it-IT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WORKSHOP </a:t>
            </a:r>
            <a:r>
              <a:rPr lang="it-IT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€ 90,00 – DUE WORKSHOP </a:t>
            </a:r>
            <a:r>
              <a:rPr lang="it-IT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€ </a:t>
            </a:r>
            <a:r>
              <a:rPr lang="it-IT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160,00</a:t>
            </a:r>
            <a:endParaRPr lang="it-IT" sz="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0" y="7710874"/>
            <a:ext cx="6858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Presso </a:t>
            </a:r>
            <a:r>
              <a:rPr lang="it-IT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Conservatorio di musica Gaetano Braga di </a:t>
            </a:r>
            <a:r>
              <a:rPr 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Teramo è </a:t>
            </a:r>
            <a:r>
              <a:rPr lang="it-IT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possibile spendere </a:t>
            </a:r>
            <a:r>
              <a:rPr 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</a:t>
            </a:r>
            <a:r>
              <a:rPr lang="it-IT" sz="1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BONUS DOCENTI</a:t>
            </a:r>
            <a:endParaRPr lang="it-IT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-88493" y="6818957"/>
            <a:ext cx="362810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sz="11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Per i docenti in servizio presso la scuola dell’infanzia e del ciclo primario, i workshop sono validi come qualificazione professionale (ai sensi del DPR 8 luglio 2005, n. 212 art 4, comma 2 in GU 18 ottobre 2005, n.243</a:t>
            </a:r>
            <a:r>
              <a:rPr lang="it-IT" sz="11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it-IT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6" name="Rettangolo 15"/>
          <p:cNvSpPr/>
          <p:nvPr/>
        </p:nvSpPr>
        <p:spPr>
          <a:xfrm>
            <a:off x="3437778" y="6785746"/>
            <a:ext cx="3429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Ogni workshop verrà attivato al raggiungimento del numero minimo di iscrizioni previste </a:t>
            </a:r>
          </a:p>
          <a:p>
            <a:pPr algn="ctr">
              <a:spcAft>
                <a:spcPts val="0"/>
              </a:spcAft>
            </a:pPr>
            <a:r>
              <a:rPr lang="it-IT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(nel caso di non attivazione verranno restituite le quote di adesione già versate)</a:t>
            </a:r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75314" y="41696"/>
            <a:ext cx="2886820" cy="856370"/>
          </a:xfrm>
          <a:prstGeom prst="rect">
            <a:avLst/>
          </a:prstGeom>
        </p:spPr>
      </p:pic>
      <p:sp>
        <p:nvSpPr>
          <p:cNvPr id="7" name="Dati memorizzati 6"/>
          <p:cNvSpPr/>
          <p:nvPr/>
        </p:nvSpPr>
        <p:spPr>
          <a:xfrm>
            <a:off x="3582081" y="41695"/>
            <a:ext cx="1808453" cy="984231"/>
          </a:xfrm>
          <a:prstGeom prst="flowChartOnlineStorag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400" dirty="0">
              <a:solidFill>
                <a:schemeClr val="tx1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448884" y="121977"/>
            <a:ext cx="2022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rgbClr val="363636"/>
                </a:solidFill>
              </a:rPr>
              <a:t>WORKSHOP ESTIVI DI DIDATTICA MUSICALE</a:t>
            </a:r>
            <a:endParaRPr lang="it-IT" sz="1600" b="1" dirty="0">
              <a:solidFill>
                <a:srgbClr val="363636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3392132" y="589939"/>
            <a:ext cx="1917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i="1" dirty="0" smtClean="0">
                <a:solidFill>
                  <a:srgbClr val="912E2C"/>
                </a:solidFill>
              </a:rPr>
              <a:t>dal 20 al 23 agosto 2019</a:t>
            </a:r>
            <a:r>
              <a:rPr lang="it-IT" sz="1200" dirty="0" smtClean="0">
                <a:solidFill>
                  <a:srgbClr val="912E2C"/>
                </a:solidFill>
              </a:rPr>
              <a:t> </a:t>
            </a:r>
            <a:endParaRPr lang="it-IT" sz="1200" dirty="0">
              <a:solidFill>
                <a:srgbClr val="912E2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04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305</TotalTime>
  <Words>325</Words>
  <Application>Microsoft Office PowerPoint</Application>
  <PresentationFormat>A4 (21x29,7 cm)</PresentationFormat>
  <Paragraphs>62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Pietro Diambrini</dc:creator>
  <cp:lastModifiedBy>Pietro Diambrini</cp:lastModifiedBy>
  <cp:revision>33</cp:revision>
  <cp:lastPrinted>2019-04-02T07:53:58Z</cp:lastPrinted>
  <dcterms:created xsi:type="dcterms:W3CDTF">2019-03-28T12:38:59Z</dcterms:created>
  <dcterms:modified xsi:type="dcterms:W3CDTF">2019-05-02T06:21:02Z</dcterms:modified>
</cp:coreProperties>
</file>